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309" r:id="rId4"/>
    <p:sldId id="263" r:id="rId5"/>
    <p:sldId id="305" r:id="rId6"/>
    <p:sldId id="306" r:id="rId7"/>
    <p:sldId id="307" r:id="rId8"/>
    <p:sldId id="308" r:id="rId9"/>
    <p:sldId id="304" r:id="rId10"/>
    <p:sldId id="310" r:id="rId11"/>
    <p:sldId id="311" r:id="rId12"/>
    <p:sldId id="312" r:id="rId13"/>
    <p:sldId id="318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8F37B2-912A-E9E6-AF56-4E3A6EE73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DB20AD4-78F3-D94F-EA16-5C80FE67F6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8AB31E-92AC-A4B2-7055-AFA1406A2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1CCFBC-DE84-F806-AD23-02C6A96AD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9DD559-DF35-24B4-D9E3-C71312AD1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9066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618634-3A98-A2AF-BE27-A3D926314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5075179-AB2D-025F-1793-B4D840DCA7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41D507-23B4-9634-569E-43B6E240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315C5E-F886-FA3A-13C1-9E50FEBE7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1F2083-44B2-7C12-91B9-A445520AF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6005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ED927DF-B0DA-5A96-C9E5-0089DD1D93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2D12C2F-87DF-694A-E37A-4DEFD577A6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83F763D-E230-A554-979A-3F22E7DD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0C6845-EB42-9DAC-BD8A-CC8576894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EFF45D-D896-01A5-42B6-DDFD2C041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1255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4E97E6-C9E2-FD84-5137-2C5710672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25668D-D94D-F5E7-415C-E7162C20E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282347-15C4-DEB4-A98A-7297F014E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218496-B9D2-3827-AAC9-836B2433B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17758D-414F-C0C5-BD09-8F10F4DCB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493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287577-37D0-621A-F551-B50730CCF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5948C1-A93C-459B-CFAD-183DD9642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992EFE-FB85-A95F-0C25-0B73E5133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597CE8-862F-787C-FD6D-12836F9EA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720183-387D-F434-4C98-CDDBCE10A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184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79CAD4-85DB-C2D1-D411-24F882266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66A99B-8BA0-0616-936B-9BA21F8041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359764-2F56-4A9F-4106-4B11013A36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4575514-BF0F-ADB9-A8B2-D55BE75F4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F040C39-FA61-B261-E1EE-40953C131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731D6D3-E02B-B468-2727-444F54A5D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04928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D3B01C-D6B6-EF0A-DC31-D952B904E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7E7BD6-15B1-FA04-9BE0-05549AC02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B6BC79C-7F11-8E69-CD0F-5A3C8901B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DF02A2A-9037-CD38-1406-4411983960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6980097-4A9A-63CA-A006-1A1BAEB38D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A14C4C9-5465-67B7-2DA8-FB366A3C2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EC72232-0EAE-9F7E-41B3-1AE2C36EB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F56828F-EB7F-1CF1-F354-C06983B2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678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CD5FE5-C471-72B9-16BD-95D625D7E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5465EF5-29E1-5AE7-3EA0-807EA392A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40A290E-34D7-4829-16EC-89C7D4791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55E8F0C-AF8B-700A-9D64-BED4F714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786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59922E6-BF64-3937-1EEF-F03D706AE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8861B21-A3B3-B8AF-B45D-297D9A012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4AA775-79A0-5A92-C681-1F64D0E3B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3712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EA689B-874D-FE22-E26E-7EB60774A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2D4D6F-887A-818D-E3E9-6815DDB0D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338603-0743-F282-D297-E85FAB394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41ACA7D-29F7-74AD-B646-0839B38F9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6205B76-FE36-AA90-A4E8-C4525041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94C032D-9711-26B8-BCD6-588CF0D69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0167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FD6A01-A32B-5943-8F6E-412B23D87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AD462CA-AA21-B54B-0536-75B703A86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5199D77-C40E-1C7F-DB8C-8A90FFA30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D22D31A-C4AB-1D77-04D4-5A49A6149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C8A0D67-0CC2-C479-483E-9DE823F1A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D37D86-E03F-B17E-7262-B202793D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749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163346F-2D9B-0036-09E6-650AFB07A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9D498A-C3DD-FA93-31BD-7145BC2CA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45AB5C-AA5D-A9AB-69FF-AF587FACED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F86E7-42CC-484B-AEE3-94CAE4CC8E99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93B159-A8E2-720A-0FFF-FCE56E8E5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55BBCB-2E49-0508-4808-72459E65D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A90A5-3563-4FB1-989D-29362AB7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675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953E5-2A77-9EF5-1A52-A58A9B2FD4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Der komplex beeinträchtigte Patient aus Sicht der Internistin und Mutter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EF8BEBA-69B9-F0F1-4E74-EA5C8D4BBA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Dr. Nadine Reitsch</a:t>
            </a:r>
          </a:p>
        </p:txBody>
      </p:sp>
    </p:spTree>
    <p:extLst>
      <p:ext uri="{BB962C8B-B14F-4D97-AF65-F5344CB8AC3E}">
        <p14:creationId xmlns:p14="http://schemas.microsoft.com/office/powerpoint/2010/main" val="1991624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A24B11-01F9-9804-55DA-46056CC45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Mein persönlicher innerer Konflikt als Ärztin und Mutter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11D015-132F-2AAF-894A-9AF853D75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Spannungsverhältnis der medizinischen Kenntnisse und Erwartungen 	- Sorgen einer Mutter</a:t>
            </a:r>
          </a:p>
          <a:p>
            <a:r>
              <a:rPr lang="de-DE" dirty="0"/>
              <a:t>Grenzen, Risiken und Unwägbarkeiten der Medizin stehen den Erwartungen und Sorgen als Mutter gegenüber</a:t>
            </a:r>
          </a:p>
          <a:p>
            <a:r>
              <a:rPr lang="de-DE" dirty="0"/>
              <a:t>Kopfkino</a:t>
            </a:r>
          </a:p>
          <a:p>
            <a:r>
              <a:rPr lang="de-DE" dirty="0"/>
              <a:t>Kenntnisse eröffnen weitere potentielle Möglichkeiten</a:t>
            </a:r>
          </a:p>
          <a:p>
            <a:r>
              <a:rPr lang="de-DE" dirty="0"/>
              <a:t>Sehr starke Emotionen als Mutter bei bedrohlichen Situationen des Kindes und gleichzeitig die Fassung wahren, um sicher mit fundierten medizinischen Kenntnissen aufzutreten, um das bestmögliche fürs Kind zu erreichen</a:t>
            </a:r>
          </a:p>
        </p:txBody>
      </p:sp>
    </p:spTree>
    <p:extLst>
      <p:ext uri="{BB962C8B-B14F-4D97-AF65-F5344CB8AC3E}">
        <p14:creationId xmlns:p14="http://schemas.microsoft.com/office/powerpoint/2010/main" val="1605080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809C0C-885A-F9CA-D036-B8A75DC80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Persönlicher Konflikt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627947-40D2-D2D6-A147-13E2EB524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Grenzen aufzeigen, das nicht alles medizinisch machbare in Frage kommt, sondern auch die Lebensqualität des Menschen mit Beeinträchtigung im </a:t>
            </a:r>
            <a:r>
              <a:rPr lang="de-DE"/>
              <a:t>Auge behalten, </a:t>
            </a:r>
            <a:r>
              <a:rPr lang="de-DE" dirty="0"/>
              <a:t>das Risiko für Eingriffe und </a:t>
            </a:r>
            <a:r>
              <a:rPr lang="de-DE" dirty="0" err="1"/>
              <a:t>Ops</a:t>
            </a:r>
            <a:r>
              <a:rPr lang="de-DE" dirty="0"/>
              <a:t> abwägen, die medizinische Notwendigkeit abwägen ( welchen Leidensdruck hat der Patient?)</a:t>
            </a:r>
          </a:p>
        </p:txBody>
      </p:sp>
    </p:spTree>
    <p:extLst>
      <p:ext uri="{BB962C8B-B14F-4D97-AF65-F5344CB8AC3E}">
        <p14:creationId xmlns:p14="http://schemas.microsoft.com/office/powerpoint/2010/main" val="232036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902755-D96C-E6EA-CEC5-18AB0C8CD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Palliativmedizinischer Aspekt der inklusiven Medizin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92C221-3CD6-9855-B8BE-D5AF4FB32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gemeinsam mit Zugehörigen/Eltern Therapieziele und evtl. Therapielimitierungen festlegen</a:t>
            </a:r>
          </a:p>
          <a:p>
            <a:r>
              <a:rPr lang="de-DE" dirty="0" err="1"/>
              <a:t>Advanced</a:t>
            </a:r>
            <a:r>
              <a:rPr lang="de-DE" dirty="0"/>
              <a:t> care </a:t>
            </a:r>
            <a:r>
              <a:rPr lang="de-DE" dirty="0" err="1"/>
              <a:t>planing</a:t>
            </a:r>
            <a:r>
              <a:rPr lang="de-DE" dirty="0"/>
              <a:t> nach bestem Wissen und Gewissen im </a:t>
            </a:r>
            <a:r>
              <a:rPr lang="de-DE" dirty="0" err="1"/>
              <a:t>mutmasslichen</a:t>
            </a:r>
            <a:r>
              <a:rPr lang="de-DE" dirty="0"/>
              <a:t> Willen des Patienten</a:t>
            </a:r>
          </a:p>
          <a:p>
            <a:r>
              <a:rPr lang="de-DE" dirty="0"/>
              <a:t>Ggf. Ethikgespräch mit Zugehörigen</a:t>
            </a:r>
          </a:p>
          <a:p>
            <a:r>
              <a:rPr lang="de-DE" dirty="0"/>
              <a:t>Möglichst früh solche Dinge festlegen/ansprechen, da Menschen mit Beeinträchtigungen  doch häufig sehr plötzlich in solche bedrohlichen Situationen kommen bes. bei schwerstmehrfachbehinderten und dann sowohl die  Gefahr der Über-als auch Untertherapie besteht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8348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B815B-535D-4C27-7624-69BF1A98F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41357A4-153E-5579-6E3E-0CB5DE951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072" y="0"/>
            <a:ext cx="48498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52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8807E-27DC-4B56-9C5F-B31AEB3E1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Dr. Nadine Reitsch </a:t>
            </a:r>
            <a:b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Fachärztin für Innere Medizin und Kardiologie </a:t>
            </a:r>
            <a:b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mit Zusatzbezeichnung Notfallmedizin und Palliativmedizin</a:t>
            </a:r>
            <a:b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3600" dirty="0"/>
            </a:br>
            <a:endParaRPr lang="de-DE" sz="36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D6B8E0-2665-498F-859E-4ED679F03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sz="3600" dirty="0"/>
          </a:p>
          <a:p>
            <a:pPr marL="0" indent="0">
              <a:buNone/>
            </a:pPr>
            <a:endParaRPr lang="de-DE" sz="3600" dirty="0"/>
          </a:p>
          <a:p>
            <a:pPr marL="0" indent="0">
              <a:buNone/>
            </a:pPr>
            <a:endParaRPr lang="de-DE" sz="3600" dirty="0"/>
          </a:p>
          <a:p>
            <a:pPr marL="0" indent="0">
              <a:buNone/>
            </a:pPr>
            <a:r>
              <a:rPr lang="de-DE" sz="3600" dirty="0"/>
              <a:t>	</a:t>
            </a:r>
          </a:p>
          <a:p>
            <a:pPr marL="0" indent="0">
              <a:buNone/>
            </a:pPr>
            <a:r>
              <a:rPr lang="de-DE" sz="3600" dirty="0"/>
              <a:t>	</a:t>
            </a:r>
            <a:r>
              <a:rPr lang="de-DE" sz="3200" dirty="0"/>
              <a:t>Curriculum Medizin für Menschen mit intellektueller 	Beeinträchtigung  oder Mehrfachbehinderung</a:t>
            </a:r>
          </a:p>
          <a:p>
            <a:pPr marL="0" indent="0">
              <a:buNone/>
            </a:pPr>
            <a:endParaRPr lang="de-DE" sz="3500" dirty="0"/>
          </a:p>
          <a:p>
            <a:pPr marL="0" indent="0">
              <a:buNone/>
            </a:pPr>
            <a:r>
              <a:rPr lang="de-DE" sz="3500" dirty="0"/>
              <a:t>(MVZ Dr. </a:t>
            </a:r>
            <a:r>
              <a:rPr lang="de-DE" sz="3500" dirty="0" err="1"/>
              <a:t>Meiß</a:t>
            </a:r>
            <a:r>
              <a:rPr lang="de-DE" sz="3500" dirty="0"/>
              <a:t> Delbrück u. UKIM Bielefeld)</a:t>
            </a:r>
          </a:p>
        </p:txBody>
      </p:sp>
    </p:spTree>
    <p:extLst>
      <p:ext uri="{BB962C8B-B14F-4D97-AF65-F5344CB8AC3E}">
        <p14:creationId xmlns:p14="http://schemas.microsoft.com/office/powerpoint/2010/main" val="2158880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D4229B1-8F67-9ADF-1C2E-BE875CA28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9D1A0F5-7303-2E28-060B-AF3968EFD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880" y="121920"/>
            <a:ext cx="4378960" cy="664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77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0F35D1-73FE-E66C-87A1-FEE5F39A4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mir als Ärztin am Herzen liegt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B92E8F-762C-2D14-5891-B5DE10E8E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Der komplexbeeinträchtigte Patient hat fast nie die klassischen Symptome</a:t>
            </a:r>
          </a:p>
          <a:p>
            <a:r>
              <a:rPr lang="de-DE" dirty="0"/>
              <a:t>Einige klinische Beispiele: schwere Pneumonien, Ileus, Herzrhythmusstörungen, Frakturen, Harnverhalt und viele Erkrankungen mehr äußern sich häufig nur als AZ-Verschlechterung oder Unruhezustände</a:t>
            </a:r>
          </a:p>
          <a:p>
            <a:r>
              <a:rPr lang="de-DE" dirty="0"/>
              <a:t>Der Eigenanamnese, wenn diese möglich ist und der Fremdanamnese der Zugehörigen sehr gut zuhören und Glauben schenken</a:t>
            </a:r>
          </a:p>
          <a:p>
            <a:r>
              <a:rPr lang="de-DE" dirty="0"/>
              <a:t>Indikation zur Blutentnahme, großzügig stellen, da erlebt man so manche Überraschung (z.B. schwere Anämien, schwere Elektrolytentgleisungen)</a:t>
            </a:r>
          </a:p>
          <a:p>
            <a:r>
              <a:rPr lang="de-DE" dirty="0"/>
              <a:t>Nichtinvasive Untersuchungen sehr großzügig durchführen: Sonographien, Echokardiographien, Gefäßduplex, Röntgen </a:t>
            </a:r>
            <a:r>
              <a:rPr lang="de-DE" dirty="0" err="1"/>
              <a:t>etc</a:t>
            </a:r>
            <a:r>
              <a:rPr lang="de-DE" dirty="0"/>
              <a:t>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2868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41D2F7-722D-52D6-11F5-C98A597A1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mir als Ärztin am Herzen liegt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B0AAB6-840E-4C04-5107-01C78F075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Kommunikation auf Augenhöhe mit Patient, Eltern, Zugehörigen</a:t>
            </a:r>
          </a:p>
          <a:p>
            <a:r>
              <a:rPr lang="de-DE" dirty="0"/>
              <a:t>Einen Behandlungsplan besprechen, dabei auch Alternativen aufzeigen</a:t>
            </a:r>
          </a:p>
          <a:p>
            <a:r>
              <a:rPr lang="de-DE" dirty="0"/>
              <a:t>Klären, ob bei Eltern/Zugehörigen genug Ressourcen vorhanden sind, um die Compliance zu gewährleisten ( was ist umsetzbar?)</a:t>
            </a:r>
          </a:p>
          <a:p>
            <a:r>
              <a:rPr lang="de-DE" dirty="0"/>
              <a:t>Kurze Zusammenfassung am Ende</a:t>
            </a:r>
          </a:p>
        </p:txBody>
      </p:sp>
    </p:spTree>
    <p:extLst>
      <p:ext uri="{BB962C8B-B14F-4D97-AF65-F5344CB8AC3E}">
        <p14:creationId xmlns:p14="http://schemas.microsoft.com/office/powerpoint/2010/main" val="513502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F0D439-08FF-AF21-4285-CC045CD8F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mir als Ärztin am Herzen liegt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9EEED6-1E58-A9F9-0D94-319599324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Expertise der Eltern/Zugehörigen anerkennen</a:t>
            </a:r>
          </a:p>
          <a:p>
            <a:r>
              <a:rPr lang="de-DE" dirty="0"/>
              <a:t>Als Arzt/Ärztin zu fehlendem Wissen stehen und damit umgehen können</a:t>
            </a:r>
          </a:p>
          <a:p>
            <a:endParaRPr lang="de-DE" dirty="0"/>
          </a:p>
          <a:p>
            <a:r>
              <a:rPr lang="de-DE" dirty="0"/>
              <a:t>Eltern /Zugehörigen Unterstützung anbieten z. B bei der Einordnung von Symptomen</a:t>
            </a:r>
          </a:p>
          <a:p>
            <a:r>
              <a:rPr lang="de-DE" dirty="0"/>
              <a:t>Arzt/Ärztin  und Eltern/Zugehörige sollten im Sinne des Patienten ein Team bilden</a:t>
            </a:r>
          </a:p>
          <a:p>
            <a:r>
              <a:rPr lang="de-DE" dirty="0"/>
              <a:t>Als Arzt/Ärztin warmherzig und empathisch sein, um den Patienten und Zugehörigen, die Anspannung zu nehmen</a:t>
            </a:r>
          </a:p>
        </p:txBody>
      </p:sp>
    </p:spTree>
    <p:extLst>
      <p:ext uri="{BB962C8B-B14F-4D97-AF65-F5344CB8AC3E}">
        <p14:creationId xmlns:p14="http://schemas.microsoft.com/office/powerpoint/2010/main" val="205014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D1D485-9323-3BAF-B867-27CE0B854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können  Eltern/Zugehörige die </a:t>
            </a:r>
            <a:r>
              <a:rPr lang="de-DE" dirty="0" err="1"/>
              <a:t>Ärzt</a:t>
            </a:r>
            <a:r>
              <a:rPr lang="de-DE" dirty="0"/>
              <a:t>*innen unterstützen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71B67D-4946-AA8E-64F5-AB5EB8143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Wissen über die Erkrankung mit den </a:t>
            </a:r>
            <a:r>
              <a:rPr lang="de-DE" dirty="0" err="1"/>
              <a:t>Ärzt</a:t>
            </a:r>
            <a:r>
              <a:rPr lang="de-DE" dirty="0"/>
              <a:t>*innen teilen</a:t>
            </a:r>
          </a:p>
          <a:p>
            <a:r>
              <a:rPr lang="de-DE" dirty="0"/>
              <a:t>Nicht in Konkurrenz treten</a:t>
            </a:r>
          </a:p>
          <a:p>
            <a:r>
              <a:rPr lang="de-DE" dirty="0"/>
              <a:t>Um Mitbeurteilung bitten</a:t>
            </a:r>
          </a:p>
        </p:txBody>
      </p:sp>
    </p:spTree>
    <p:extLst>
      <p:ext uri="{BB962C8B-B14F-4D97-AF65-F5344CB8AC3E}">
        <p14:creationId xmlns:p14="http://schemas.microsoft.com/office/powerpoint/2010/main" val="3447768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B43007-21E2-7AD7-CB0D-C245F2AE4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Vorteile der Kommunikation auf Augenhöhe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B83AA8-D04F-3CA8-0310-78E55183C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Alle Beteiligten fühlen sich wohler</a:t>
            </a:r>
          </a:p>
          <a:p>
            <a:r>
              <a:rPr lang="de-DE" dirty="0"/>
              <a:t>Vertrauensvolle Zusammenarbeit</a:t>
            </a:r>
          </a:p>
          <a:p>
            <a:r>
              <a:rPr lang="de-DE" dirty="0"/>
              <a:t>Besser informierte Eltern und Zugehörige, bessere Therapieergebnisse</a:t>
            </a:r>
          </a:p>
          <a:p>
            <a:r>
              <a:rPr lang="de-DE" dirty="0"/>
              <a:t>Bei schwerwiegenden Diagnosen/Gesprächen erreichbar bleiben, damit sich bei Eltern /Zugehörigen keine Eigendynamik entwickelt , sie mit Fragen/Zweifeln nicht allein lassen</a:t>
            </a:r>
          </a:p>
        </p:txBody>
      </p:sp>
    </p:spTree>
    <p:extLst>
      <p:ext uri="{BB962C8B-B14F-4D97-AF65-F5344CB8AC3E}">
        <p14:creationId xmlns:p14="http://schemas.microsoft.com/office/powerpoint/2010/main" val="1058296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99F00A-36FB-4909-9B59-4E59BDD12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Erwartungen an ärztliche Kollegen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CE6D08-8AFE-A263-E875-DEC5AA0AE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4000" dirty="0"/>
              <a:t>mit dem Patienten kommunizieren, ihn vielleicht sogar anfassen</a:t>
            </a:r>
          </a:p>
          <a:p>
            <a:r>
              <a:rPr lang="de-DE" sz="4000" dirty="0"/>
              <a:t>die Zugehörigen ernst nehmen, wenn sie den Gesundheitszustand als bedrohlich wahrnehmen, </a:t>
            </a:r>
          </a:p>
          <a:p>
            <a:r>
              <a:rPr lang="de-DE" sz="4000" dirty="0"/>
              <a:t>Nicht soviel in Frage stellen (z.B. geben sie ihm auch genug zu essen ?)</a:t>
            </a:r>
          </a:p>
          <a:p>
            <a:pPr marL="4572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075467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590</Words>
  <Application>Microsoft Office PowerPoint</Application>
  <PresentationFormat>Breitbild</PresentationFormat>
  <Paragraphs>54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1_Office</vt:lpstr>
      <vt:lpstr>Der komplex beeinträchtigte Patient aus Sicht der Internistin und Mutter</vt:lpstr>
      <vt:lpstr>        Dr. Nadine Reitsch   Fachärztin für Innere Medizin und Kardiologie   mit Zusatzbezeichnung Notfallmedizin und Palliativmedizin   </vt:lpstr>
      <vt:lpstr>PowerPoint-Präsentation</vt:lpstr>
      <vt:lpstr>Was mir als Ärztin am Herzen liegt</vt:lpstr>
      <vt:lpstr>Was mir als Ärztin am Herzen liegt</vt:lpstr>
      <vt:lpstr>Was mir als Ärztin am Herzen liegt</vt:lpstr>
      <vt:lpstr>Wie können  Eltern/Zugehörige die Ärzt*innen unterstützen </vt:lpstr>
      <vt:lpstr>Vorteile der Kommunikation auf Augenhöhe </vt:lpstr>
      <vt:lpstr>Erwartungen an ärztliche Kollegen</vt:lpstr>
      <vt:lpstr>Mein persönlicher innerer Konflikt als Ärztin und Mutter</vt:lpstr>
      <vt:lpstr>Persönlicher Konflikt</vt:lpstr>
      <vt:lpstr>Palliativmedizinischer Aspekt der inklusiven Medizin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Nadine Reitsch</dc:creator>
  <cp:lastModifiedBy>Nadine Reitsch</cp:lastModifiedBy>
  <cp:revision>9</cp:revision>
  <dcterms:created xsi:type="dcterms:W3CDTF">2026-04-03T15:58:16Z</dcterms:created>
  <dcterms:modified xsi:type="dcterms:W3CDTF">2026-06-02T09:28:57Z</dcterms:modified>
</cp:coreProperties>
</file>